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799" r:id="rId17"/>
    <p:sldId id="800" r:id="rId18"/>
    <p:sldId id="803" r:id="rId19"/>
    <p:sldId id="805" r:id="rId20"/>
    <p:sldId id="804" r:id="rId21"/>
    <p:sldId id="792" r:id="rId22"/>
    <p:sldId id="385" r:id="rId23"/>
    <p:sldId id="386" r:id="rId24"/>
    <p:sldId id="387" r:id="rId25"/>
    <p:sldId id="770" r:id="rId26"/>
    <p:sldId id="784" r:id="rId27"/>
    <p:sldId id="785" r:id="rId28"/>
    <p:sldId id="773" r:id="rId29"/>
    <p:sldId id="774" r:id="rId30"/>
    <p:sldId id="767" r:id="rId31"/>
    <p:sldId id="416" r:id="rId32"/>
    <p:sldId id="417" r:id="rId33"/>
    <p:sldId id="418" r:id="rId34"/>
    <p:sldId id="419" r:id="rId35"/>
    <p:sldId id="801" r:id="rId36"/>
    <p:sldId id="422" r:id="rId37"/>
    <p:sldId id="423" r:id="rId38"/>
    <p:sldId id="425" r:id="rId39"/>
    <p:sldId id="432" r:id="rId40"/>
    <p:sldId id="424" r:id="rId41"/>
    <p:sldId id="426" r:id="rId42"/>
    <p:sldId id="427" r:id="rId43"/>
    <p:sldId id="428" r:id="rId44"/>
    <p:sldId id="802" r:id="rId45"/>
    <p:sldId id="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1"/>
    <p:restoredTop sz="92909" autoAdjust="0"/>
  </p:normalViewPr>
  <p:slideViewPr>
    <p:cSldViewPr>
      <p:cViewPr varScale="1">
        <p:scale>
          <a:sx n="134" d="100"/>
          <a:sy n="134" d="100"/>
        </p:scale>
        <p:origin x="6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30.png"/><Relationship Id="rId10" Type="http://schemas.openxmlformats.org/officeDocument/2006/relationships/image" Target="../media/image19.tiff"/><Relationship Id="rId4" Type="http://schemas.openxmlformats.org/officeDocument/2006/relationships/image" Target="../media/image125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7.jpeg"/><Relationship Id="rId17" Type="http://schemas.openxmlformats.org/officeDocument/2006/relationships/image" Target="../media/image22.tiff"/><Relationship Id="rId2" Type="http://schemas.openxmlformats.org/officeDocument/2006/relationships/image" Target="../media/image22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tiff"/><Relationship Id="rId5" Type="http://schemas.openxmlformats.org/officeDocument/2006/relationships/image" Target="../media/image25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10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B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Hard-ness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Pick a starting vertex, color it red</a:t>
            </a:r>
          </a:p>
          <a:p>
            <a:r>
              <a:rPr lang="en-US"/>
              <a:t>Color all adjacent nodes blue</a:t>
            </a:r>
          </a:p>
          <a:p>
            <a:pPr lvl="1"/>
            <a:r>
              <a:rPr lang="en-US"/>
              <a:t>And all nodes adjacent to that red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If you ever try coloring a red node blue, or a blue node red, then the graph is not bipartite</a:t>
            </a:r>
          </a:p>
          <a:p>
            <a:endParaRPr lang="en-US"/>
          </a:p>
          <a:p>
            <a:r>
              <a:rPr lang="en-US"/>
              <a:t>Does this algorithm sound familiar?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𝑟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Max flow runs in O(E*f)</a:t>
            </a:r>
          </a:p>
          <a:p>
            <a:pPr lvl="1"/>
            <a:r>
              <a:rPr lang="en-US" dirty="0"/>
              <a:t>But the max flow is (at most) n/2</a:t>
            </a:r>
          </a:p>
          <a:p>
            <a:pPr lvl="2"/>
            <a:r>
              <a:rPr lang="en-US" dirty="0"/>
              <a:t>If every node in the graph has flow through it, then there are n/2 units of flow moving through the graph</a:t>
            </a:r>
          </a:p>
          <a:p>
            <a:pPr lvl="1"/>
            <a:r>
              <a:rPr lang="en-US" dirty="0"/>
              <a:t>So the running time is equivalent to O(E*n)</a:t>
            </a:r>
          </a:p>
        </p:txBody>
      </p:sp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3810001"/>
            <a:ext cx="73152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2286000" y="2971800"/>
            <a:ext cx="77121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So far, we have considered only the capacity of an edge: the upper bound on the flow</a:t>
            </a:r>
          </a:p>
          <a:p>
            <a:r>
              <a:rPr lang="en-US"/>
              <a:t>We also want to consider a lower bound on the flow on an edge</a:t>
            </a:r>
          </a:p>
          <a:p>
            <a:pPr lvl="1"/>
            <a:r>
              <a:rPr lang="en-US"/>
              <a:t>i.e. forcing a certain amount of flow through an edge</a:t>
            </a:r>
          </a:p>
          <a:p>
            <a:r>
              <a:rPr lang="en-US"/>
              <a:t>We will reduce this to a circulation problem</a:t>
            </a:r>
          </a:p>
          <a:p>
            <a:pPr lvl="1"/>
            <a:r>
              <a:rPr lang="en-US"/>
              <a:t>Which can then be reduced to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0" y="2133600"/>
            <a:ext cx="7391400" cy="373380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36848</TotalTime>
  <Words>2764</Words>
  <Application>Microsoft Macintosh PowerPoint</Application>
  <PresentationFormat>Widescreen</PresentationFormat>
  <Paragraphs>424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Helvetica Neue</vt:lpstr>
      <vt:lpstr>Helvetica Neue Thin</vt:lpstr>
      <vt:lpstr>Symbol</vt:lpstr>
      <vt:lpstr>Times</vt:lpstr>
      <vt:lpstr>CS4102-SlimGray</vt:lpstr>
      <vt:lpstr>CS4102 Algorithms Fall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Edge-disjoint paths</vt:lpstr>
      <vt:lpstr>Reduction</vt:lpstr>
      <vt:lpstr>In General: A Reduction</vt:lpstr>
      <vt:lpstr>In General: Reduction</vt:lpstr>
      <vt:lpstr>Total Runtime</vt:lpstr>
      <vt:lpstr>Relative Hard-ness</vt:lpstr>
      <vt:lpstr>Max-flow vs. min-cut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Microsoft Office User</cp:lastModifiedBy>
  <cp:revision>3183</cp:revision>
  <dcterms:created xsi:type="dcterms:W3CDTF">2017-08-21T20:54:06Z</dcterms:created>
  <dcterms:modified xsi:type="dcterms:W3CDTF">2021-11-18T14:35:14Z</dcterms:modified>
</cp:coreProperties>
</file>